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60" r:id="rId3"/>
    <p:sldId id="266" r:id="rId4"/>
    <p:sldId id="257" r:id="rId5"/>
    <p:sldId id="268" r:id="rId6"/>
    <p:sldId id="258" r:id="rId7"/>
    <p:sldId id="267" r:id="rId8"/>
    <p:sldId id="264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E72089-0F68-4949-B3CC-5EFCE1EADE00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BA5E5-E5FF-4F3B-B52B-6E897811EB04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8BA5E5-E5FF-4F3B-B52B-6E897811EB04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Titolo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cxnSp>
        <p:nvCxnSpPr>
          <p:cNvPr id="8" name="Connettore 1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Segnaposto data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16" name="Segnaposto piè di pagina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cxnSp>
        <p:nvCxnSpPr>
          <p:cNvPr id="7" name="Connettore 1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32" name="Segnaposto contenuto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34" name="Segnaposto contenuto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2" name="Segnaposto testo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cxnSp>
        <p:nvCxnSpPr>
          <p:cNvPr id="10" name="Connettore 1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egnaposto contenuto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31" name="Titolo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it-IT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testo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  <a:p>
            <a:pPr lvl="1" eaLnBrk="1" latinLnBrk="0" hangingPunct="1"/>
            <a:r>
              <a:rPr kumimoji="0" lang="it-IT"/>
              <a:t>Secondo livello</a:t>
            </a:r>
          </a:p>
          <a:p>
            <a:pPr lvl="2" eaLnBrk="1" latinLnBrk="0" hangingPunct="1"/>
            <a:r>
              <a:rPr kumimoji="0" lang="it-IT"/>
              <a:t>Terzo livello</a:t>
            </a:r>
          </a:p>
          <a:p>
            <a:pPr lvl="3" eaLnBrk="1" latinLnBrk="0" hangingPunct="1"/>
            <a:r>
              <a:rPr kumimoji="0" lang="it-IT"/>
              <a:t>Quarto livello</a:t>
            </a:r>
          </a:p>
          <a:p>
            <a:pPr lvl="4" eaLnBrk="1" latinLnBrk="0" hangingPunct="1"/>
            <a:r>
              <a:rPr kumimoji="0" lang="it-IT"/>
              <a:t>Quinto livello</a:t>
            </a:r>
            <a:endParaRPr kumimoji="0" lang="en-US"/>
          </a:p>
        </p:txBody>
      </p:sp>
      <p:sp>
        <p:nvSpPr>
          <p:cNvPr id="24" name="Segnaposto data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13AE37E-DD6C-4FA6-A616-561F8B6E389B}" type="datetimeFigureOut">
              <a:rPr lang="it-IT" smtClean="0"/>
              <a:pPr/>
              <a:t>29/06/2021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840FCA4-F6FA-4B5A-9422-575E1F0B23EB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5" name="Segnaposto titolo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Field of Glory 2</a:t>
            </a:r>
            <a:br>
              <a:rPr lang="it-IT" dirty="0"/>
            </a:br>
            <a:br>
              <a:rPr lang="it-IT" dirty="0"/>
            </a:br>
            <a:r>
              <a:rPr lang="it-IT" dirty="0"/>
              <a:t>World Teams Championship</a:t>
            </a:r>
          </a:p>
        </p:txBody>
      </p:sp>
      <p:pic>
        <p:nvPicPr>
          <p:cNvPr id="61444" name="Picture 4" descr="Buy Field of Glory 2 Medieval PC | Compare prices | Best deals in 6 stores  | CDkeys.che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933056"/>
            <a:ext cx="4381500" cy="2047876"/>
          </a:xfrm>
          <a:prstGeom prst="rect">
            <a:avLst/>
          </a:prstGeom>
          <a:noFill/>
        </p:spPr>
      </p:pic>
      <p:pic>
        <p:nvPicPr>
          <p:cNvPr id="61446" name="Picture 6" descr="Field of Glory II on Stea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933056"/>
            <a:ext cx="4381500" cy="2047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52928" cy="1800200"/>
          </a:xfrm>
        </p:spPr>
        <p:txBody>
          <a:bodyPr>
            <a:normAutofit/>
          </a:bodyPr>
          <a:lstStyle/>
          <a:p>
            <a:r>
              <a:rPr lang="it-IT" sz="3200" dirty="0"/>
              <a:t>Field of Glory II World Team Championship</a:t>
            </a:r>
            <a:br>
              <a:rPr lang="it-IT" sz="3600" dirty="0"/>
            </a:br>
            <a:endParaRPr lang="it-IT" sz="36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95536" y="2132856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+mj-lt"/>
              </a:rPr>
              <a:t>Teams from across the world will take part.</a:t>
            </a:r>
            <a:br>
              <a:rPr lang="it-IT" sz="2800" dirty="0">
                <a:latin typeface="+mj-lt"/>
              </a:rPr>
            </a:br>
            <a:r>
              <a:rPr lang="it-IT" sz="2800" dirty="0">
                <a:latin typeface="+mj-lt"/>
              </a:rPr>
              <a:t>The UK and possibly Americas is represented by two to three teams due to the high presence of players</a:t>
            </a:r>
          </a:p>
        </p:txBody>
      </p:sp>
      <p:sp>
        <p:nvSpPr>
          <p:cNvPr id="67588" name="AutoShape 4" descr="England - Wikipedia"/>
          <p:cNvSpPr>
            <a:spLocks noChangeAspect="1" noChangeArrowheads="1"/>
          </p:cNvSpPr>
          <p:nvPr/>
        </p:nvSpPr>
        <p:spPr bwMode="auto">
          <a:xfrm>
            <a:off x="155575" y="-792163"/>
            <a:ext cx="2762250" cy="1657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7590" name="AutoShape 6" descr="England - Wikipedia"/>
          <p:cNvSpPr>
            <a:spLocks noChangeAspect="1" noChangeArrowheads="1"/>
          </p:cNvSpPr>
          <p:nvPr/>
        </p:nvSpPr>
        <p:spPr bwMode="auto">
          <a:xfrm>
            <a:off x="155575" y="-792163"/>
            <a:ext cx="2762250" cy="1657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7598" name="Picture 14" descr="Flag of Ita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797152"/>
            <a:ext cx="1224136" cy="864096"/>
          </a:xfrm>
          <a:prstGeom prst="rect">
            <a:avLst/>
          </a:prstGeom>
          <a:noFill/>
        </p:spPr>
      </p:pic>
      <p:pic>
        <p:nvPicPr>
          <p:cNvPr id="67600" name="Picture 16" descr="Flag of Fran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5733256"/>
            <a:ext cx="1224136" cy="812828"/>
          </a:xfrm>
          <a:prstGeom prst="rect">
            <a:avLst/>
          </a:prstGeom>
          <a:noFill/>
        </p:spPr>
      </p:pic>
      <p:pic>
        <p:nvPicPr>
          <p:cNvPr id="67602" name="Picture 18" descr="Flag of the United Stat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733256"/>
            <a:ext cx="1500165" cy="792088"/>
          </a:xfrm>
          <a:prstGeom prst="rect">
            <a:avLst/>
          </a:prstGeom>
          <a:noFill/>
        </p:spPr>
      </p:pic>
      <p:pic>
        <p:nvPicPr>
          <p:cNvPr id="67604" name="Picture 20" descr="A blue field with the Union Flag in the upper hoist quarter, a large white seven-pointed star in the lower hoist quarter, and constellation of five white stars in the fly – one small five-pointed star and four, larger, seven-pointed stars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5733256"/>
            <a:ext cx="1571600" cy="792088"/>
          </a:xfrm>
          <a:prstGeom prst="rect">
            <a:avLst/>
          </a:prstGeom>
          <a:noFill/>
        </p:spPr>
      </p:pic>
      <p:pic>
        <p:nvPicPr>
          <p:cNvPr id="67608" name="Picture 24" descr="Flag of Spai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5733256"/>
            <a:ext cx="1224136" cy="812827"/>
          </a:xfrm>
          <a:prstGeom prst="rect">
            <a:avLst/>
          </a:prstGeom>
          <a:noFill/>
        </p:spPr>
      </p:pic>
      <p:pic>
        <p:nvPicPr>
          <p:cNvPr id="3074" name="Picture 2" descr="Flag of Russi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4797152"/>
            <a:ext cx="1512168" cy="908454"/>
          </a:xfrm>
          <a:prstGeom prst="rect">
            <a:avLst/>
          </a:prstGeom>
          <a:noFill/>
        </p:spPr>
      </p:pic>
      <p:pic>
        <p:nvPicPr>
          <p:cNvPr id="3076" name="Picture 4" descr="Flag of Chin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688" y="4797152"/>
            <a:ext cx="1512168" cy="908454"/>
          </a:xfrm>
          <a:prstGeom prst="rect">
            <a:avLst/>
          </a:prstGeom>
          <a:noFill/>
        </p:spPr>
      </p:pic>
      <p:pic>
        <p:nvPicPr>
          <p:cNvPr id="3080" name="Picture 8" descr="Svezia – Bandier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4797152"/>
            <a:ext cx="1296144" cy="864096"/>
          </a:xfrm>
          <a:prstGeom prst="rect">
            <a:avLst/>
          </a:prstGeom>
          <a:noFill/>
        </p:spPr>
      </p:pic>
      <p:pic>
        <p:nvPicPr>
          <p:cNvPr id="8194" name="Picture 2" descr="Flag of Serbi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5856" y="4797152"/>
            <a:ext cx="1368152" cy="908454"/>
          </a:xfrm>
          <a:prstGeom prst="rect">
            <a:avLst/>
          </a:prstGeom>
          <a:noFill/>
        </p:spPr>
      </p:pic>
      <p:pic>
        <p:nvPicPr>
          <p:cNvPr id="8196" name="Picture 4" descr="Polonia – Bandier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47864" y="5733256"/>
            <a:ext cx="1296144" cy="808795"/>
          </a:xfrm>
          <a:prstGeom prst="rect">
            <a:avLst/>
          </a:prstGeom>
          <a:noFill/>
        </p:spPr>
      </p:pic>
      <p:pic>
        <p:nvPicPr>
          <p:cNvPr id="8198" name="Picture 6" descr="Nuova Zelanda – Bandiera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4288" y="4797152"/>
            <a:ext cx="1440160" cy="834718"/>
          </a:xfrm>
          <a:prstGeom prst="rect">
            <a:avLst/>
          </a:prstGeom>
          <a:noFill/>
        </p:spPr>
      </p:pic>
      <p:pic>
        <p:nvPicPr>
          <p:cNvPr id="8200" name="Picture 8" descr="A vertical triband design (red, white, red) with a red maple leaf in the center.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92280" y="5733256"/>
            <a:ext cx="1571601" cy="792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52928" cy="1800200"/>
          </a:xfrm>
        </p:spPr>
        <p:txBody>
          <a:bodyPr>
            <a:normAutofit/>
          </a:bodyPr>
          <a:lstStyle/>
          <a:p>
            <a:r>
              <a:rPr lang="it-IT" sz="3200" dirty="0"/>
              <a:t>Field of Glory II World Team Championship</a:t>
            </a:r>
            <a:br>
              <a:rPr lang="it-IT" sz="3600" dirty="0"/>
            </a:br>
            <a:endParaRPr lang="it-IT" sz="36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95536" y="2132856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+mj-lt"/>
              </a:rPr>
              <a:t>Recruitment began on the 7th June</a:t>
            </a:r>
          </a:p>
          <a:p>
            <a:r>
              <a:rPr lang="it-IT" sz="2800" dirty="0">
                <a:latin typeface="+mj-lt"/>
              </a:rPr>
              <a:t>More than 70 players have joined from 14 nations already 14 completed teams, expected 18 teams.</a:t>
            </a:r>
          </a:p>
        </p:txBody>
      </p:sp>
      <p:sp>
        <p:nvSpPr>
          <p:cNvPr id="67588" name="AutoShape 4" descr="England - Wikipedia"/>
          <p:cNvSpPr>
            <a:spLocks noChangeAspect="1" noChangeArrowheads="1"/>
          </p:cNvSpPr>
          <p:nvPr/>
        </p:nvSpPr>
        <p:spPr bwMode="auto">
          <a:xfrm>
            <a:off x="155575" y="-792163"/>
            <a:ext cx="2762250" cy="1657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7590" name="AutoShape 6" descr="England - Wikipedia"/>
          <p:cNvSpPr>
            <a:spLocks noChangeAspect="1" noChangeArrowheads="1"/>
          </p:cNvSpPr>
          <p:nvPr/>
        </p:nvSpPr>
        <p:spPr bwMode="auto">
          <a:xfrm>
            <a:off x="155575" y="-792163"/>
            <a:ext cx="2762250" cy="1657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7598" name="Picture 14" descr="Flag of Ita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797152"/>
            <a:ext cx="1224136" cy="864096"/>
          </a:xfrm>
          <a:prstGeom prst="rect">
            <a:avLst/>
          </a:prstGeom>
          <a:noFill/>
        </p:spPr>
      </p:pic>
      <p:pic>
        <p:nvPicPr>
          <p:cNvPr id="67600" name="Picture 16" descr="Flag of Fran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5733256"/>
            <a:ext cx="1224136" cy="812828"/>
          </a:xfrm>
          <a:prstGeom prst="rect">
            <a:avLst/>
          </a:prstGeom>
          <a:noFill/>
        </p:spPr>
      </p:pic>
      <p:pic>
        <p:nvPicPr>
          <p:cNvPr id="67602" name="Picture 18" descr="Flag of the United Stat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733256"/>
            <a:ext cx="1500165" cy="792088"/>
          </a:xfrm>
          <a:prstGeom prst="rect">
            <a:avLst/>
          </a:prstGeom>
          <a:noFill/>
        </p:spPr>
      </p:pic>
      <p:pic>
        <p:nvPicPr>
          <p:cNvPr id="67604" name="Picture 20" descr="A blue field with the Union Flag in the upper hoist quarter, a large white seven-pointed star in the lower hoist quarter, and constellation of five white stars in the fly – one small five-pointed star and four, larger, seven-pointed stars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5733256"/>
            <a:ext cx="1571600" cy="792088"/>
          </a:xfrm>
          <a:prstGeom prst="rect">
            <a:avLst/>
          </a:prstGeom>
          <a:noFill/>
        </p:spPr>
      </p:pic>
      <p:pic>
        <p:nvPicPr>
          <p:cNvPr id="67608" name="Picture 24" descr="Flag of Spai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5733256"/>
            <a:ext cx="1224136" cy="812827"/>
          </a:xfrm>
          <a:prstGeom prst="rect">
            <a:avLst/>
          </a:prstGeom>
          <a:noFill/>
        </p:spPr>
      </p:pic>
      <p:pic>
        <p:nvPicPr>
          <p:cNvPr id="3074" name="Picture 2" descr="Flag of Russi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4797152"/>
            <a:ext cx="1512168" cy="908454"/>
          </a:xfrm>
          <a:prstGeom prst="rect">
            <a:avLst/>
          </a:prstGeom>
          <a:noFill/>
        </p:spPr>
      </p:pic>
      <p:pic>
        <p:nvPicPr>
          <p:cNvPr id="3076" name="Picture 4" descr="Flag of Chin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688" y="4797152"/>
            <a:ext cx="1512168" cy="908454"/>
          </a:xfrm>
          <a:prstGeom prst="rect">
            <a:avLst/>
          </a:prstGeom>
          <a:noFill/>
        </p:spPr>
      </p:pic>
      <p:pic>
        <p:nvPicPr>
          <p:cNvPr id="3080" name="Picture 8" descr="Svezia – Bandier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8" y="4797152"/>
            <a:ext cx="1296144" cy="864096"/>
          </a:xfrm>
          <a:prstGeom prst="rect">
            <a:avLst/>
          </a:prstGeom>
          <a:noFill/>
        </p:spPr>
      </p:pic>
      <p:pic>
        <p:nvPicPr>
          <p:cNvPr id="8194" name="Picture 2" descr="Flag of Serbi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5856" y="4797152"/>
            <a:ext cx="1368152" cy="908454"/>
          </a:xfrm>
          <a:prstGeom prst="rect">
            <a:avLst/>
          </a:prstGeom>
          <a:noFill/>
        </p:spPr>
      </p:pic>
      <p:pic>
        <p:nvPicPr>
          <p:cNvPr id="8196" name="Picture 4" descr="Polonia – Bandier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47864" y="5733256"/>
            <a:ext cx="1296144" cy="808795"/>
          </a:xfrm>
          <a:prstGeom prst="rect">
            <a:avLst/>
          </a:prstGeom>
          <a:noFill/>
        </p:spPr>
      </p:pic>
      <p:pic>
        <p:nvPicPr>
          <p:cNvPr id="8198" name="Picture 6" descr="Nuova Zelanda – Bandiera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4288" y="4797152"/>
            <a:ext cx="1440160" cy="834718"/>
          </a:xfrm>
          <a:prstGeom prst="rect">
            <a:avLst/>
          </a:prstGeom>
          <a:noFill/>
        </p:spPr>
      </p:pic>
      <p:pic>
        <p:nvPicPr>
          <p:cNvPr id="8200" name="Picture 8" descr="A vertical triband design (red, white, red) with a red maple leaf in the center.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92280" y="5733256"/>
            <a:ext cx="1571601" cy="792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27584" y="1052736"/>
            <a:ext cx="7873752" cy="1152128"/>
          </a:xfrm>
        </p:spPr>
        <p:txBody>
          <a:bodyPr>
            <a:normAutofit fontScale="90000"/>
          </a:bodyPr>
          <a:lstStyle/>
          <a:p>
            <a:r>
              <a:rPr lang="it-IT" sz="3600" dirty="0"/>
              <a:t>Field of Glory II World Team Championship</a:t>
            </a:r>
            <a:br>
              <a:rPr lang="it-IT" dirty="0"/>
            </a:br>
            <a:br>
              <a:rPr lang="it-IT" dirty="0"/>
            </a:br>
            <a:endParaRPr lang="it-IT" sz="36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331640" y="1556792"/>
            <a:ext cx="669674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+mj-lt"/>
              </a:rPr>
              <a:t>A minimum of 16 national teams</a:t>
            </a:r>
            <a:br>
              <a:rPr lang="it-IT" sz="2800" dirty="0">
                <a:latin typeface="+mj-lt"/>
              </a:rPr>
            </a:br>
            <a:br>
              <a:rPr lang="it-IT" sz="2800" dirty="0">
                <a:latin typeface="+mj-lt"/>
              </a:rPr>
            </a:br>
            <a:r>
              <a:rPr lang="it-IT" sz="2800" dirty="0">
                <a:latin typeface="+mj-lt"/>
              </a:rPr>
              <a:t>each team is composed of 4 players + 1 or 2 reserves</a:t>
            </a:r>
            <a:br>
              <a:rPr lang="it-IT" sz="2800" dirty="0">
                <a:latin typeface="+mj-lt"/>
              </a:rPr>
            </a:br>
            <a:br>
              <a:rPr lang="it-IT" sz="2800" dirty="0">
                <a:latin typeface="+mj-lt"/>
              </a:rPr>
            </a:br>
            <a:r>
              <a:rPr lang="it-IT" sz="2800" dirty="0">
                <a:latin typeface="+mj-lt"/>
              </a:rPr>
              <a:t>each player assigned to a specific period</a:t>
            </a:r>
            <a:br>
              <a:rPr lang="it-IT" sz="2800" dirty="0">
                <a:latin typeface="+mj-lt"/>
              </a:rPr>
            </a:br>
            <a:br>
              <a:rPr lang="it-IT" sz="2800" dirty="0">
                <a:latin typeface="+mj-lt"/>
              </a:rPr>
            </a:br>
            <a:r>
              <a:rPr lang="it-IT" sz="2800" dirty="0">
                <a:latin typeface="+mj-lt"/>
              </a:rPr>
              <a:t>Player 1 - Period 1 - 600 to 100 BC </a:t>
            </a:r>
          </a:p>
          <a:p>
            <a:r>
              <a:rPr lang="it-IT" sz="2800" dirty="0">
                <a:latin typeface="+mj-lt"/>
              </a:rPr>
              <a:t>Player 2 - Period 2 - 99 BC to 499 AD </a:t>
            </a:r>
          </a:p>
          <a:p>
            <a:r>
              <a:rPr lang="it-IT" sz="2800" dirty="0">
                <a:latin typeface="+mj-lt"/>
              </a:rPr>
              <a:t>Player 3 - Period 3 - 500 to 1010 AD </a:t>
            </a:r>
          </a:p>
          <a:p>
            <a:r>
              <a:rPr lang="it-IT" sz="2800" dirty="0">
                <a:latin typeface="+mj-lt"/>
              </a:rPr>
              <a:t>Player 4 - Period 4 - 1011 to 1300 AD </a:t>
            </a:r>
            <a:br>
              <a:rPr lang="it-IT" sz="2800" dirty="0">
                <a:latin typeface="+mj-lt"/>
              </a:rPr>
            </a:br>
            <a:br>
              <a:rPr lang="it-IT" sz="2800" dirty="0"/>
            </a:br>
            <a:endParaRPr lang="it-IT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17B512-6FF5-4EAE-A8B9-FF2B2D247E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Period 1 </a:t>
            </a:r>
            <a:r>
              <a:rPr lang="it-IT" sz="2400" dirty="0">
                <a:latin typeface="+mj-lt"/>
              </a:rPr>
              <a:t>- Rise of Persia, Immortal Fire and Rise of Rome</a:t>
            </a:r>
          </a:p>
          <a:p>
            <a:endParaRPr lang="it-IT" sz="2400" dirty="0">
              <a:latin typeface="+mj-lt"/>
            </a:endParaRPr>
          </a:p>
          <a:p>
            <a:r>
              <a:rPr lang="it-IT" sz="2400" dirty="0">
                <a:latin typeface="+mj-lt"/>
              </a:rPr>
              <a:t>Period 2 - Immortal Fire, Rise of Rome and Legions Triumphant </a:t>
            </a:r>
          </a:p>
          <a:p>
            <a:endParaRPr lang="it-IT" sz="2400" dirty="0">
              <a:latin typeface="+mj-lt"/>
            </a:endParaRPr>
          </a:p>
          <a:p>
            <a:r>
              <a:rPr lang="it-IT" sz="2400" dirty="0">
                <a:latin typeface="+mj-lt"/>
              </a:rPr>
              <a:t>Period 3 - Legions Triumphant, Age of Belisarius and Wolves at</a:t>
            </a:r>
          </a:p>
          <a:p>
            <a:pPr marL="0" indent="0">
              <a:buNone/>
            </a:pPr>
            <a:r>
              <a:rPr lang="it-IT" sz="2400" dirty="0">
                <a:latin typeface="+mj-lt"/>
              </a:rPr>
              <a:t> the Gate</a:t>
            </a:r>
          </a:p>
          <a:p>
            <a:endParaRPr lang="it-IT" sz="2400">
              <a:latin typeface="+mj-lt"/>
            </a:endParaRPr>
          </a:p>
          <a:p>
            <a:r>
              <a:rPr lang="it-IT" sz="2400">
                <a:latin typeface="+mj-lt"/>
              </a:rPr>
              <a:t>Period </a:t>
            </a:r>
            <a:r>
              <a:rPr lang="it-IT" sz="2400" dirty="0">
                <a:latin typeface="+mj-lt"/>
              </a:rPr>
              <a:t>4 - Medieval and Reconquista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4916E5-9052-41FA-9FCB-8434C5230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DLCs used in WTC</a:t>
            </a:r>
          </a:p>
        </p:txBody>
      </p:sp>
    </p:spTree>
    <p:extLst>
      <p:ext uri="{BB962C8B-B14F-4D97-AF65-F5344CB8AC3E}">
        <p14:creationId xmlns:p14="http://schemas.microsoft.com/office/powerpoint/2010/main" val="1088947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27584" y="764704"/>
            <a:ext cx="7632848" cy="864096"/>
          </a:xfrm>
        </p:spPr>
        <p:txBody>
          <a:bodyPr>
            <a:normAutofit fontScale="90000"/>
          </a:bodyPr>
          <a:lstStyle/>
          <a:p>
            <a:r>
              <a:rPr lang="it-IT" sz="3600" dirty="0"/>
              <a:t>Field of Glory II World Team Championship</a:t>
            </a:r>
            <a:br>
              <a:rPr lang="it-IT" dirty="0"/>
            </a:br>
            <a:endParaRPr lang="it-IT" sz="36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899592" y="1700808"/>
            <a:ext cx="73448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it-IT" sz="2800" dirty="0">
                <a:latin typeface="+mj-lt"/>
              </a:rPr>
              <a:t> 4 groups of 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four or five teams playing each other in a single round - robin system</a:t>
            </a:r>
          </a:p>
          <a:p>
            <a:pPr>
              <a:buFont typeface="Arial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 the 1</a:t>
            </a:r>
            <a:r>
              <a:rPr lang="en-US" sz="2800" baseline="30000" dirty="0">
                <a:solidFill>
                  <a:schemeClr val="tx1"/>
                </a:solidFill>
                <a:latin typeface="+mj-lt"/>
              </a:rPr>
              <a:t>st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and 2</a:t>
            </a:r>
            <a:r>
              <a:rPr lang="en-US" sz="2800" baseline="30000" dirty="0">
                <a:solidFill>
                  <a:schemeClr val="tx1"/>
                </a:solidFill>
                <a:latin typeface="+mj-lt"/>
              </a:rPr>
              <a:t>nd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  teams from each group proceed to the quarter finals, semi finals and the grand final.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>
                <a:latin typeface="+mj-lt"/>
              </a:rPr>
              <a:t>3</a:t>
            </a:r>
            <a:r>
              <a:rPr lang="en-US" sz="2800" baseline="30000" dirty="0">
                <a:latin typeface="+mj-lt"/>
              </a:rPr>
              <a:t>rd, </a:t>
            </a:r>
            <a:r>
              <a:rPr lang="en-US" sz="2800" dirty="0">
                <a:latin typeface="+mj-lt"/>
              </a:rPr>
              <a:t>4</a:t>
            </a:r>
            <a:r>
              <a:rPr lang="en-US" sz="2800" baseline="30000" dirty="0">
                <a:latin typeface="+mj-lt"/>
              </a:rPr>
              <a:t>th</a:t>
            </a:r>
            <a:r>
              <a:rPr lang="en-US" sz="2800" dirty="0">
                <a:latin typeface="+mj-lt"/>
              </a:rPr>
              <a:t> and possibly 5</a:t>
            </a:r>
            <a:r>
              <a:rPr lang="en-US" sz="2800" baseline="30000" dirty="0">
                <a:latin typeface="+mj-lt"/>
              </a:rPr>
              <a:t>th</a:t>
            </a:r>
            <a:r>
              <a:rPr lang="en-US" sz="2800" dirty="0">
                <a:latin typeface="+mj-lt"/>
              </a:rPr>
              <a:t> placed teams from each group proceed to the knock-out “consolation phase”.</a:t>
            </a:r>
            <a:br>
              <a:rPr lang="it-IT" sz="2800" dirty="0">
                <a:solidFill>
                  <a:schemeClr val="tx1"/>
                </a:solidFill>
                <a:latin typeface="+mj-lt"/>
              </a:rPr>
            </a:br>
            <a:endParaRPr lang="it-IT" sz="2800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52928" cy="1800200"/>
          </a:xfrm>
        </p:spPr>
        <p:txBody>
          <a:bodyPr>
            <a:normAutofit/>
          </a:bodyPr>
          <a:lstStyle/>
          <a:p>
            <a:r>
              <a:rPr lang="it-IT" sz="2800" dirty="0"/>
              <a:t>Field of Glory II - World Team Championship (WTC)</a:t>
            </a:r>
            <a:br>
              <a:rPr lang="it-IT" sz="3600" dirty="0"/>
            </a:br>
            <a:endParaRPr lang="it-IT" sz="36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467544" y="2132856"/>
            <a:ext cx="84969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+mj-lt"/>
              </a:rPr>
              <a:t>The WTC will use the Digital League rules and scoring</a:t>
            </a:r>
          </a:p>
          <a:p>
            <a:endParaRPr lang="it-IT" sz="2800" dirty="0">
              <a:latin typeface="+mj-lt"/>
            </a:endParaRPr>
          </a:p>
          <a:p>
            <a:r>
              <a:rPr lang="it-IT" sz="2800" dirty="0">
                <a:latin typeface="+mj-lt"/>
              </a:rPr>
              <a:t>The WTC  is receiving the approval of Slitherine</a:t>
            </a:r>
          </a:p>
          <a:p>
            <a:endParaRPr lang="it-IT" sz="2800" dirty="0">
              <a:latin typeface="+mj-lt"/>
            </a:endParaRPr>
          </a:p>
          <a:p>
            <a:r>
              <a:rPr lang="it-IT" sz="2800" dirty="0">
                <a:latin typeface="+mj-lt"/>
              </a:rPr>
              <a:t>The estimated start date of the WTC will be September 2021</a:t>
            </a:r>
          </a:p>
          <a:p>
            <a:endParaRPr lang="it-IT" sz="2800" dirty="0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52928" cy="936104"/>
          </a:xfrm>
        </p:spPr>
        <p:txBody>
          <a:bodyPr>
            <a:noAutofit/>
          </a:bodyPr>
          <a:lstStyle/>
          <a:p>
            <a:r>
              <a:rPr lang="it-IT" sz="3200" dirty="0"/>
              <a:t>Field of Glory II - World Team Championship (WTC)</a:t>
            </a:r>
            <a:br>
              <a:rPr lang="it-IT" sz="3200" dirty="0"/>
            </a:br>
            <a:endParaRPr lang="it-IT" sz="32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95536" y="4725144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800" dirty="0">
              <a:latin typeface="+mj-lt"/>
            </a:endParaRPr>
          </a:p>
          <a:p>
            <a:pPr algn="ctr"/>
            <a:r>
              <a:rPr lang="it-IT" sz="4000" dirty="0">
                <a:latin typeface="+mj-lt"/>
              </a:rPr>
              <a:t>WTC WANTS YOU!</a:t>
            </a:r>
          </a:p>
          <a:p>
            <a:endParaRPr lang="it-IT" sz="2800" dirty="0">
              <a:latin typeface="+mj-lt"/>
            </a:endParaRPr>
          </a:p>
        </p:txBody>
      </p:sp>
      <p:pic>
        <p:nvPicPr>
          <p:cNvPr id="4" name="Immagine 3" descr="WTC_wants_yo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196752"/>
            <a:ext cx="4467225" cy="40386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ta">
  <a:themeElements>
    <a:clrScheme name="Carta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arta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425</TotalTime>
  <Words>337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Constantia</vt:lpstr>
      <vt:lpstr>Wingdings 2</vt:lpstr>
      <vt:lpstr>Carta</vt:lpstr>
      <vt:lpstr>Field of Glory 2  World Teams Championship</vt:lpstr>
      <vt:lpstr>Field of Glory II World Team Championship </vt:lpstr>
      <vt:lpstr>Field of Glory II World Team Championship </vt:lpstr>
      <vt:lpstr>Field of Glory II World Team Championship  </vt:lpstr>
      <vt:lpstr>DLCs used in WTC</vt:lpstr>
      <vt:lpstr>Field of Glory II World Team Championship </vt:lpstr>
      <vt:lpstr>Field of Glory II - World Team Championship (WTC) </vt:lpstr>
      <vt:lpstr>Field of Glory II - World Team Championship (WTC)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Field of Glory 2  National team Championship</dc:title>
  <dc:creator>Stefano Grombi</dc:creator>
  <cp:lastModifiedBy>eric doman</cp:lastModifiedBy>
  <cp:revision>40</cp:revision>
  <dcterms:created xsi:type="dcterms:W3CDTF">2021-06-01T17:20:25Z</dcterms:created>
  <dcterms:modified xsi:type="dcterms:W3CDTF">2021-06-29T06:21:07Z</dcterms:modified>
</cp:coreProperties>
</file>